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62194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78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283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4901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74928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801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7353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78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64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679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044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48ECF4A-A570-4791-B3DE-5870BDC8C9DC}" type="datetimeFigureOut">
              <a:rPr lang="de-DE" smtClean="0"/>
              <a:t>09.12.2025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0D9AA74-C323-4EEB-88FB-30FE1FF3E68E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444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967A990-8E56-C510-4931-0B3C6EA2F6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Schulkonferenz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11675635-A8F9-B9E3-BB8F-43FD9D6903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11.12.2026</a:t>
            </a:r>
          </a:p>
          <a:p>
            <a:r>
              <a:rPr lang="de-DE" dirty="0"/>
              <a:t>Heinrich-Heine-Schule</a:t>
            </a:r>
          </a:p>
          <a:p>
            <a:r>
              <a:rPr lang="de-DE" dirty="0"/>
              <a:t>Büdelsdorf</a:t>
            </a:r>
          </a:p>
        </p:txBody>
      </p:sp>
    </p:spTree>
    <p:extLst>
      <p:ext uri="{BB962C8B-B14F-4D97-AF65-F5344CB8AC3E}">
        <p14:creationId xmlns:p14="http://schemas.microsoft.com/office/powerpoint/2010/main" val="93376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034CAF-1403-3251-A9E3-65FC7ACD9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5196"/>
          </a:xfrm>
        </p:spPr>
        <p:txBody>
          <a:bodyPr/>
          <a:lstStyle/>
          <a:p>
            <a:r>
              <a:rPr lang="de-DE" dirty="0"/>
              <a:t>Tagesordnung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0315F3-0414-AA00-4FA1-B80876510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00996"/>
            <a:ext cx="10144664" cy="4951562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romanUcPeriod"/>
            </a:pPr>
            <a:r>
              <a:rPr lang="de-DE" dirty="0"/>
              <a:t>Begrüßung und Genehmigung der Tagesordnung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Festlegung der Protokollführung (Ergebnisprotokoll)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Feststellung der Beschlussfähigkeit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Genehmigung der Niederschrift der letzten Schulkonferenz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Berichte</a:t>
            </a:r>
          </a:p>
          <a:p>
            <a:pPr marL="1044702" lvl="1" indent="-514350">
              <a:buFont typeface="+mj-lt"/>
              <a:buAutoNum type="romanUcPeriod"/>
            </a:pPr>
            <a:r>
              <a:rPr lang="de-DE" dirty="0"/>
              <a:t>der Schulleiterin</a:t>
            </a:r>
          </a:p>
          <a:p>
            <a:pPr marL="1044702" lvl="1" indent="-514350">
              <a:buFont typeface="+mj-lt"/>
              <a:buAutoNum type="romanUcPeriod"/>
            </a:pPr>
            <a:r>
              <a:rPr lang="de-DE" dirty="0"/>
              <a:t>des Schulelternbeirats</a:t>
            </a:r>
          </a:p>
          <a:p>
            <a:pPr marL="1044702" lvl="1" indent="-514350">
              <a:buFont typeface="+mj-lt"/>
              <a:buAutoNum type="romanUcPeriod"/>
            </a:pPr>
            <a:r>
              <a:rPr lang="de-DE" dirty="0"/>
              <a:t>der SV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Wahlen</a:t>
            </a:r>
          </a:p>
          <a:p>
            <a:pPr marL="1044702" lvl="1" indent="-514350">
              <a:buFont typeface="+mj-lt"/>
              <a:buAutoNum type="romanUcPeriod"/>
            </a:pPr>
            <a:r>
              <a:rPr lang="de-DE" dirty="0"/>
              <a:t>Wahl der / des Vorsitzenden der Schulkonferenz</a:t>
            </a:r>
          </a:p>
          <a:p>
            <a:pPr marL="1044702" lvl="1" indent="-514350">
              <a:buFont typeface="+mj-lt"/>
              <a:buAutoNum type="romanUcPeriod"/>
            </a:pPr>
            <a:r>
              <a:rPr lang="de-DE" dirty="0"/>
              <a:t>Wahl der / des stellvertretenden Vorsitzenden der Schulkonferenz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Anträge (Anlagen)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Antrag des Schulelternbeirates zur Organisation der Abschlussfahrten im 9. Jahrgang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Antrag zur Festlegung des verpflichtenden einwöchigen Praktikums im Jahrgang 8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Festlegung der Leistungsnachweise nach dem Erlass „Leistungsnachweise in der Sekundarstufe I“ (Da die Fachkonferenzen erst am 04.12.26 stattfinden, wird dieser Antrag erst am 09.12.26 veröffentlicht).</a:t>
            </a:r>
          </a:p>
          <a:p>
            <a:pPr marL="514350" indent="-514350">
              <a:buFont typeface="+mj-lt"/>
              <a:buAutoNum type="romanUcPeriod"/>
            </a:pPr>
            <a:r>
              <a:rPr lang="de-DE" dirty="0"/>
              <a:t>Verschiedenes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7646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B88E9-00DC-46C6-63DC-1D3989D2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3053"/>
          </a:xfrm>
        </p:spPr>
        <p:txBody>
          <a:bodyPr/>
          <a:lstStyle/>
          <a:p>
            <a:r>
              <a:rPr lang="de-DE" dirty="0"/>
              <a:t>Anträge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F81787-FCE9-179C-0404-805E4173D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88853"/>
            <a:ext cx="9601200" cy="4478547"/>
          </a:xfrm>
        </p:spPr>
        <p:txBody>
          <a:bodyPr/>
          <a:lstStyle/>
          <a:p>
            <a:r>
              <a:rPr lang="de-DE" dirty="0"/>
              <a:t>Antrag des SEB zur Fahrtenplanung im Jahrgang 9</a:t>
            </a:r>
          </a:p>
        </p:txBody>
      </p:sp>
    </p:spTree>
    <p:extLst>
      <p:ext uri="{BB962C8B-B14F-4D97-AF65-F5344CB8AC3E}">
        <p14:creationId xmlns:p14="http://schemas.microsoft.com/office/powerpoint/2010/main" val="19297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B88E9-00DC-46C6-63DC-1D3989D2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3053"/>
          </a:xfrm>
        </p:spPr>
        <p:txBody>
          <a:bodyPr/>
          <a:lstStyle/>
          <a:p>
            <a:r>
              <a:rPr lang="de-DE" dirty="0"/>
              <a:t>Anträge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F81787-FCE9-179C-0404-805E4173D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3653"/>
            <a:ext cx="9601200" cy="4478547"/>
          </a:xfrm>
        </p:spPr>
        <p:txBody>
          <a:bodyPr>
            <a:normAutofit/>
          </a:bodyPr>
          <a:lstStyle/>
          <a:p>
            <a:r>
              <a:rPr lang="de-DE" dirty="0"/>
              <a:t>Festlegung der Praktika in der Mittelstufe</a:t>
            </a:r>
          </a:p>
          <a:p>
            <a:pPr algn="l"/>
            <a:r>
              <a:rPr lang="de-DE" sz="1800" b="0" i="0" u="none" strike="noStrike" baseline="0" dirty="0">
                <a:latin typeface="LiberationSerif"/>
              </a:rPr>
              <a:t>Grund für den Antrag ist der neue Erlass zur Berufsorientierung des Landes.</a:t>
            </a:r>
          </a:p>
          <a:p>
            <a:pPr algn="l"/>
            <a:r>
              <a:rPr lang="de-DE" sz="1800" b="0" i="0" u="none" strike="noStrike" baseline="0" dirty="0">
                <a:latin typeface="LiberationSerif"/>
              </a:rPr>
              <a:t>15 Tage Betriebspraktikum für alle Schülerinnen und Schüler der Gemeinschaftsschulen verpflichtend.</a:t>
            </a:r>
          </a:p>
          <a:p>
            <a:pPr algn="l"/>
            <a:r>
              <a:rPr lang="de-DE" sz="1800" b="0" i="0" u="none" strike="noStrike" baseline="0" dirty="0">
                <a:latin typeface="LiberationSerif"/>
              </a:rPr>
              <a:t>Unsere bisherige Umsetzung, die dritte Praktikumswoche in der ESA-Prüfwoche durchzuführen, wird der Vorgabe nicht umfassend gerecht.</a:t>
            </a:r>
          </a:p>
          <a:p>
            <a:pPr algn="l"/>
            <a:r>
              <a:rPr lang="de-DE" sz="1800" b="0" i="0" u="none" strike="noStrike" baseline="0" dirty="0">
                <a:latin typeface="LiberationSerif"/>
              </a:rPr>
              <a:t>Die Ergänzung des zwölftägigen Berufsorientierungsprogramms in Jg. 8 mit einer Praktikumswoche ist auch bei den anderen Gemeinschaftsschulen üblich.</a:t>
            </a:r>
          </a:p>
          <a:p>
            <a:pPr algn="l"/>
            <a:r>
              <a:rPr lang="de-DE" sz="2400" dirty="0">
                <a:latin typeface="LiberationSerif"/>
              </a:rPr>
              <a:t>Wir beantragen die Durchführung einer Praktikumswoche im 8. Jahrgang, um dem Erlass zur Berufsorientierung gerecht zu werden.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964568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B88E9-00DC-46C6-63DC-1D3989D22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3053"/>
          </a:xfrm>
        </p:spPr>
        <p:txBody>
          <a:bodyPr/>
          <a:lstStyle/>
          <a:p>
            <a:r>
              <a:rPr lang="de-DE" dirty="0"/>
              <a:t>Anträge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F81787-FCE9-179C-0404-805E4173D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88853"/>
            <a:ext cx="9601200" cy="4478547"/>
          </a:xfrm>
        </p:spPr>
        <p:txBody>
          <a:bodyPr/>
          <a:lstStyle/>
          <a:p>
            <a:r>
              <a:rPr lang="de-DE" dirty="0"/>
              <a:t>Festlegung der Leistungsnachweise in der Unter- und Mittelstufe</a:t>
            </a:r>
          </a:p>
          <a:p>
            <a:pPr lvl="1"/>
            <a:r>
              <a:rPr lang="de-DE" dirty="0"/>
              <a:t>Der Erlass regelt die Anzahl der durchzuführenden Leistungsnachweise (vor dem /). </a:t>
            </a:r>
          </a:p>
          <a:p>
            <a:pPr lvl="1"/>
            <a:r>
              <a:rPr lang="de-DE" dirty="0"/>
              <a:t>Die Zahl hinter dem / gibt die Mindestanzahl der Klassenarbeiten an.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10A9062-B9E6-DB6A-B050-108E1BD02D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948472"/>
            <a:ext cx="10561692" cy="334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241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135C06AA-2669-AF0E-8A18-F847F52662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617340"/>
              </p:ext>
            </p:extLst>
          </p:nvPr>
        </p:nvGraphicFramePr>
        <p:xfrm>
          <a:off x="1362974" y="569342"/>
          <a:ext cx="10136037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649">
                  <a:extLst>
                    <a:ext uri="{9D8B030D-6E8A-4147-A177-3AD203B41FA5}">
                      <a16:colId xmlns:a16="http://schemas.microsoft.com/office/drawing/2014/main" val="4088899842"/>
                    </a:ext>
                  </a:extLst>
                </a:gridCol>
                <a:gridCol w="1448666">
                  <a:extLst>
                    <a:ext uri="{9D8B030D-6E8A-4147-A177-3AD203B41FA5}">
                      <a16:colId xmlns:a16="http://schemas.microsoft.com/office/drawing/2014/main" val="3220533111"/>
                    </a:ext>
                  </a:extLst>
                </a:gridCol>
                <a:gridCol w="1267582">
                  <a:extLst>
                    <a:ext uri="{9D8B030D-6E8A-4147-A177-3AD203B41FA5}">
                      <a16:colId xmlns:a16="http://schemas.microsoft.com/office/drawing/2014/main" val="521905987"/>
                    </a:ext>
                  </a:extLst>
                </a:gridCol>
                <a:gridCol w="1267583">
                  <a:extLst>
                    <a:ext uri="{9D8B030D-6E8A-4147-A177-3AD203B41FA5}">
                      <a16:colId xmlns:a16="http://schemas.microsoft.com/office/drawing/2014/main" val="1396493561"/>
                    </a:ext>
                  </a:extLst>
                </a:gridCol>
                <a:gridCol w="1104607">
                  <a:extLst>
                    <a:ext uri="{9D8B030D-6E8A-4147-A177-3AD203B41FA5}">
                      <a16:colId xmlns:a16="http://schemas.microsoft.com/office/drawing/2014/main" val="1469223711"/>
                    </a:ext>
                  </a:extLst>
                </a:gridCol>
                <a:gridCol w="1158934">
                  <a:extLst>
                    <a:ext uri="{9D8B030D-6E8A-4147-A177-3AD203B41FA5}">
                      <a16:colId xmlns:a16="http://schemas.microsoft.com/office/drawing/2014/main" val="2243660895"/>
                    </a:ext>
                  </a:extLst>
                </a:gridCol>
                <a:gridCol w="1086499">
                  <a:extLst>
                    <a:ext uri="{9D8B030D-6E8A-4147-A177-3AD203B41FA5}">
                      <a16:colId xmlns:a16="http://schemas.microsoft.com/office/drawing/2014/main" val="4065879087"/>
                    </a:ext>
                  </a:extLst>
                </a:gridCol>
                <a:gridCol w="1135517">
                  <a:extLst>
                    <a:ext uri="{9D8B030D-6E8A-4147-A177-3AD203B41FA5}">
                      <a16:colId xmlns:a16="http://schemas.microsoft.com/office/drawing/2014/main" val="1475125591"/>
                    </a:ext>
                  </a:extLst>
                </a:gridCol>
              </a:tblGrid>
              <a:tr h="315152">
                <a:tc>
                  <a:txBody>
                    <a:bodyPr/>
                    <a:lstStyle/>
                    <a:p>
                      <a:r>
                        <a:rPr lang="de-DE" dirty="0"/>
                        <a:t>Fach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988697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r>
                        <a:rPr lang="de-DE" dirty="0" err="1"/>
                        <a:t>Gewi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Weltkunde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 (1)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1(1)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655434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Reli/Philo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559081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WiPo</a:t>
                      </a:r>
                      <a:endParaRPr lang="de-DE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(1)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680538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r>
                        <a:rPr lang="de-DE" dirty="0" err="1"/>
                        <a:t>Nawi</a:t>
                      </a:r>
                      <a:endParaRPr lang="de-DE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Biologie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 (1)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 (1)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368639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Chemie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049592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Physik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524256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Nawi</a:t>
                      </a:r>
                      <a:endParaRPr lang="de-DE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 (1)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405462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r>
                        <a:rPr lang="de-DE" dirty="0"/>
                        <a:t>Kernfächer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Englisch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 (1)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 (1)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 (1)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 (1)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 (1)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 (1)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71946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Mathe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 (1)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673153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Deutsch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780472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r>
                        <a:rPr lang="de-DE" dirty="0" err="1"/>
                        <a:t>Äbi</a:t>
                      </a:r>
                      <a:r>
                        <a:rPr lang="de-DE" dirty="0"/>
                        <a:t> / Sport</a:t>
                      </a: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Kunst</a:t>
                      </a: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160650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Sport</a:t>
                      </a:r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833614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r>
                        <a:rPr lang="de-DE" dirty="0"/>
                        <a:t>WPU/2. 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947850"/>
                  </a:ext>
                </a:extLst>
              </a:tr>
              <a:tr h="315152">
                <a:tc>
                  <a:txBody>
                    <a:bodyPr/>
                    <a:lstStyle/>
                    <a:p>
                      <a:r>
                        <a:rPr lang="de-DE" dirty="0"/>
                        <a:t>Informatik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963869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3595392C-8287-BB68-618D-C11809317F96}"/>
              </a:ext>
            </a:extLst>
          </p:cNvPr>
          <p:cNvSpPr txBox="1"/>
          <p:nvPr/>
        </p:nvSpPr>
        <p:spPr>
          <a:xfrm>
            <a:off x="2001329" y="6323162"/>
            <a:ext cx="9307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Zahl in der Klammer gibt die Anzahl alternativer Leistungsnachweise an und </a:t>
            </a:r>
            <a:r>
              <a:rPr lang="de-DE"/>
              <a:t>wird addiert.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9510330"/>
      </p:ext>
    </p:extLst>
  </p:cSld>
  <p:clrMapOvr>
    <a:masterClrMapping/>
  </p:clrMapOvr>
</p:sld>
</file>

<file path=ppt/theme/theme1.xml><?xml version="1.0" encoding="utf-8"?>
<a:theme xmlns:a="http://schemas.openxmlformats.org/drawingml/2006/main" name="Ausschnitt">
  <a:themeElements>
    <a:clrScheme name="Ausschnitt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Ausschnitt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usschnit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TM10001105[[fn=Ausschnitt]]</Template>
  <TotalTime>0</TotalTime>
  <Words>350</Words>
  <Application>Microsoft Office PowerPoint</Application>
  <PresentationFormat>Breitbild</PresentationFormat>
  <Paragraphs>89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Franklin Gothic Book</vt:lpstr>
      <vt:lpstr>LiberationSerif</vt:lpstr>
      <vt:lpstr>Ausschnitt</vt:lpstr>
      <vt:lpstr>Schulkonferenz</vt:lpstr>
      <vt:lpstr>Tagesordnung</vt:lpstr>
      <vt:lpstr>Anträge</vt:lpstr>
      <vt:lpstr>Anträge</vt:lpstr>
      <vt:lpstr>Anträge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Cleve, Silke (Heinrich-Heine-Schule - Büdelsdorf)</dc:creator>
  <cp:lastModifiedBy>Cleve, Silke (Heinrich-Heine-Schule - Büdelsdorf)</cp:lastModifiedBy>
  <cp:revision>1</cp:revision>
  <dcterms:created xsi:type="dcterms:W3CDTF">2025-12-09T19:25:31Z</dcterms:created>
  <dcterms:modified xsi:type="dcterms:W3CDTF">2025-12-09T20:28:20Z</dcterms:modified>
</cp:coreProperties>
</file>